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1" r:id="rId5"/>
    <p:sldId id="258" r:id="rId6"/>
    <p:sldId id="262" r:id="rId7"/>
    <p:sldId id="265" r:id="rId8"/>
    <p:sldId id="263" r:id="rId9"/>
    <p:sldId id="267" r:id="rId10"/>
    <p:sldId id="268" r:id="rId11"/>
    <p:sldId id="270" r:id="rId12"/>
    <p:sldId id="269" r:id="rId13"/>
    <p:sldId id="272" r:id="rId14"/>
    <p:sldId id="274" r:id="rId15"/>
    <p:sldId id="275" r:id="rId16"/>
    <p:sldId id="276" r:id="rId17"/>
    <p:sldId id="277" r:id="rId18"/>
    <p:sldId id="278" r:id="rId19"/>
    <p:sldId id="279" r:id="rId20"/>
    <p:sldId id="280" r:id="rId21"/>
    <p:sldId id="281" r:id="rId22"/>
    <p:sldId id="273" r:id="rId2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D4D4D"/>
    <a:srgbClr val="777777"/>
    <a:srgbClr val="2041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62" autoAdjust="0"/>
    <p:restoredTop sz="94660"/>
  </p:normalViewPr>
  <p:slideViewPr>
    <p:cSldViewPr>
      <p:cViewPr>
        <p:scale>
          <a:sx n="50" d="100"/>
          <a:sy n="50" d="100"/>
        </p:scale>
        <p:origin x="-1950" y="-4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8600" y="2743200"/>
            <a:ext cx="8915400" cy="1447800"/>
          </a:xfrm>
        </p:spPr>
        <p:txBody>
          <a:bodyPr/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8600" y="4191000"/>
            <a:ext cx="7543800" cy="457200"/>
          </a:xfr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204162"/>
                </a:solidFill>
              </a:defRPr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136D0CA1-B365-4ABD-A1A4-6F42773E655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81CC8A-4038-4356-B81D-F033CD4768D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7451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7451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BE5A7C-0040-4A17-B35D-9B858E0DA9E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10588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301625" y="1676400"/>
            <a:ext cx="8540750" cy="4422775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04800" y="6245225"/>
            <a:ext cx="22860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286000" cy="476250"/>
          </a:xfrm>
        </p:spPr>
        <p:txBody>
          <a:bodyPr/>
          <a:lstStyle>
            <a:lvl1pPr>
              <a:defRPr/>
            </a:lvl1pPr>
          </a:lstStyle>
          <a:p>
            <a:fld id="{274F5265-C52E-417D-897C-6689DE690959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86015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8189B8-5BFC-498F-AE5C-9CFEC9AD051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9527E0-36D3-40ED-B1A8-175EE2B1C6F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76400"/>
            <a:ext cx="40386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40386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BEAB89-56F1-4076-9133-FA96DD76D57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0D0285-F5B2-460D-A420-802C7E84061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C943C8-7E2C-456F-AA88-38F8A93B93D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7EC24D-2F5C-4EDA-B362-96C0C2BE2C7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158D3B-3152-4415-A631-AAC4D4AFF1D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623A1D-23F1-418A-A4F0-C39F2BF8CED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76400"/>
            <a:ext cx="82296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2001A0DC-E803-44C6-9B60-4AC79299B417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20416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204162"/>
          </a:solidFill>
          <a:latin typeface="Arial Narrow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204162"/>
          </a:solidFill>
          <a:latin typeface="Arial Narrow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204162"/>
          </a:solidFill>
          <a:latin typeface="Arial Narrow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204162"/>
          </a:solidFill>
          <a:latin typeface="Arial Narrow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204162"/>
          </a:solidFill>
          <a:latin typeface="Arial Narrow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204162"/>
          </a:solidFill>
          <a:latin typeface="Arial Narrow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204162"/>
          </a:solidFill>
          <a:latin typeface="Arial Narrow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204162"/>
          </a:solidFill>
          <a:latin typeface="Arial Narrow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bg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bg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sk-k.ru/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1357298"/>
            <a:ext cx="9144000" cy="2762264"/>
          </a:xfrm>
        </p:spPr>
        <p:txBody>
          <a:bodyPr/>
          <a:lstStyle/>
          <a:p>
            <a:pPr algn="ctr"/>
            <a:r>
              <a:rPr lang="kk-KZ" b="1" i="1" dirty="0" smtClean="0"/>
              <a:t>МЕТРОЛОГИЯ САЛАСЫНДАҒЫ ЖУРНАЛДАР</a:t>
            </a:r>
            <a:endParaRPr lang="en-US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3"/>
                </a:solidFill>
              </a:rPr>
              <a:t>Метрология</a:t>
            </a:r>
            <a:endParaRPr lang="ru-RU" dirty="0">
              <a:solidFill>
                <a:schemeClr val="accent3"/>
              </a:solidFill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4714876" y="1676400"/>
            <a:ext cx="4143404" cy="4343400"/>
          </a:xfrm>
        </p:spPr>
        <p:txBody>
          <a:bodyPr/>
          <a:lstStyle/>
          <a:p>
            <a:pPr algn="just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1969 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жылдан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бастап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«Измерительная техника»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журналына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қосымша ретінде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басылып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шығарылады;</a:t>
            </a:r>
            <a:endPara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Ке</a:t>
            </a:r>
            <a:r>
              <a:rPr lang="kk-KZ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йбір мақалаларды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Springer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баспасы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аударып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i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"</a:t>
            </a:r>
            <a:r>
              <a:rPr lang="ru-RU" sz="2000" b="1" i="1" u="sng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Мeasurement</a:t>
            </a:r>
            <a:r>
              <a:rPr lang="ru-RU" sz="2000" b="1" i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b="1" i="1" u="sng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Technique</a:t>
            </a:r>
            <a:r>
              <a:rPr lang="ru-RU" sz="2000" b="1" i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"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журналында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басылып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шығарылады;</a:t>
            </a:r>
            <a:endPara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Редактор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В.Н. Крутиков.</a:t>
            </a:r>
          </a:p>
          <a:p>
            <a:pPr algn="just"/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Жылына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12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рет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шы</a:t>
            </a:r>
            <a:r>
              <a:rPr lang="kk-KZ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ғарылады;</a:t>
            </a:r>
          </a:p>
          <a:p>
            <a:pPr algn="just"/>
            <a:endPara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02" name="Picture 2" descr="http://www.gostinfo.ru/izdanie/files/metr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1785926"/>
            <a:ext cx="3714776" cy="48773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solidFill>
                  <a:schemeClr val="accent3"/>
                </a:solidFill>
              </a:rPr>
              <a:t>Metrology and Measurement Systems</a:t>
            </a:r>
            <a:endParaRPr lang="ru-RU" dirty="0">
              <a:solidFill>
                <a:schemeClr val="accent3"/>
              </a:solidFill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4429124" y="1676400"/>
            <a:ext cx="4257676" cy="4343400"/>
          </a:xfrm>
        </p:spPr>
        <p:txBody>
          <a:bodyPr/>
          <a:lstStyle/>
          <a:p>
            <a:pPr algn="just"/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ISSN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0860-8229</a:t>
            </a:r>
            <a:endParaRPr lang="kk-KZ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Иесі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Polish Academy of Sciences Committee on Metrology and Scientific Instrumentation</a:t>
            </a:r>
          </a:p>
          <a:p>
            <a:r>
              <a:rPr lang="kk-KZ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Баспашы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Versita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Warsaw, Poland</a:t>
            </a:r>
          </a:p>
          <a:p>
            <a:pPr algn="just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1988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жылдан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бастап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шы</a:t>
            </a:r>
            <a:r>
              <a:rPr lang="kk-KZ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ғарылатын Халықаралық журнал; </a:t>
            </a:r>
          </a:p>
          <a:p>
            <a:pPr algn="just"/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2001</a:t>
            </a:r>
            <a:r>
              <a:rPr lang="kk-KZ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жылдан бастап ағылшын тілінде шығарыла бастады;</a:t>
            </a:r>
          </a:p>
          <a:p>
            <a:pPr algn="just"/>
            <a:r>
              <a:rPr lang="kk-KZ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Жылына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kk-KZ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рет басылып шығарылады;</a:t>
            </a:r>
          </a:p>
          <a:p>
            <a:pPr algn="just"/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26" name="Picture 2" descr="Metrology and Measurement Systems Vol. XX No.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1714488"/>
            <a:ext cx="3500462" cy="49494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Украинский метрологический журнал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00562" y="1676400"/>
            <a:ext cx="4186238" cy="4343400"/>
          </a:xfrm>
        </p:spPr>
        <p:txBody>
          <a:bodyPr/>
          <a:lstStyle/>
          <a:p>
            <a:pPr algn="just"/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1997 </a:t>
            </a:r>
            <a:r>
              <a:rPr lang="ru-RU" sz="2200" b="1" dirty="0" err="1" smtClean="0"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11 </a:t>
            </a:r>
            <a:r>
              <a:rPr lang="ru-RU" sz="2200" b="1" dirty="0" err="1" smtClean="0">
                <a:latin typeface="Times New Roman" pitchFamily="18" charset="0"/>
                <a:cs typeface="Times New Roman" pitchFamily="18" charset="0"/>
              </a:rPr>
              <a:t>қыркүйекте Украинаның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ВАК </a:t>
            </a:r>
            <a:r>
              <a:rPr lang="ru-RU" sz="2200" b="1" dirty="0" err="1" smtClean="0">
                <a:latin typeface="Times New Roman" pitchFamily="18" charset="0"/>
                <a:cs typeface="Times New Roman" pitchFamily="18" charset="0"/>
              </a:rPr>
              <a:t>тіркелген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sz="2200" b="1" dirty="0" err="1" smtClean="0">
                <a:latin typeface="Times New Roman" pitchFamily="18" charset="0"/>
                <a:cs typeface="Times New Roman" pitchFamily="18" charset="0"/>
              </a:rPr>
              <a:t>Ұлттық ғылыми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центр «Институт </a:t>
            </a:r>
            <a:r>
              <a:rPr lang="ru-RU" sz="2200" b="1" dirty="0" err="1" smtClean="0">
                <a:latin typeface="Times New Roman" pitchFamily="18" charset="0"/>
                <a:cs typeface="Times New Roman" pitchFamily="18" charset="0"/>
              </a:rPr>
              <a:t>метрологиясы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»  </a:t>
            </a:r>
            <a:r>
              <a:rPr lang="ru-RU" sz="2200" b="1" dirty="0" err="1" smtClean="0">
                <a:latin typeface="Times New Roman" pitchFamily="18" charset="0"/>
                <a:cs typeface="Times New Roman" pitchFamily="18" charset="0"/>
              </a:rPr>
              <a:t>шығарады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Журнал </a:t>
            </a:r>
            <a:r>
              <a:rPr lang="ru-RU" sz="2200" b="1" dirty="0" err="1" smtClean="0">
                <a:latin typeface="Times New Roman" pitchFamily="18" charset="0"/>
                <a:cs typeface="Times New Roman" pitchFamily="18" charset="0"/>
              </a:rPr>
              <a:t>украин</a:t>
            </a:r>
            <a:r>
              <a:rPr lang="kk-KZ" sz="2200" b="1" dirty="0" smtClean="0">
                <a:latin typeface="Times New Roman" pitchFamily="18" charset="0"/>
                <a:cs typeface="Times New Roman" pitchFamily="18" charset="0"/>
              </a:rPr>
              <a:t>, орыс тілдерінде, ал ағылшын тілінде тек мазмұны мен аннотациясы ғана шығады;</a:t>
            </a:r>
          </a:p>
          <a:p>
            <a:pPr algn="just"/>
            <a:r>
              <a:rPr lang="kk-KZ" sz="2200" b="1" dirty="0" smtClean="0">
                <a:latin typeface="Times New Roman" pitchFamily="18" charset="0"/>
                <a:cs typeface="Times New Roman" pitchFamily="18" charset="0"/>
              </a:rPr>
              <a:t>Жылына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kk-KZ" sz="2200" b="1" dirty="0" smtClean="0">
                <a:latin typeface="Times New Roman" pitchFamily="18" charset="0"/>
                <a:cs typeface="Times New Roman" pitchFamily="18" charset="0"/>
              </a:rPr>
              <a:t> рет шығарылады</a:t>
            </a:r>
            <a:endParaRPr lang="ru-RU" sz="22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/>
          <a:srcRect l="34237" t="10510" r="34786" b="7575"/>
          <a:stretch>
            <a:fillRect/>
          </a:stretch>
        </p:blipFill>
        <p:spPr bwMode="auto">
          <a:xfrm>
            <a:off x="571472" y="1714488"/>
            <a:ext cx="3857652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01080" cy="1143000"/>
          </a:xfrm>
        </p:spPr>
        <p:txBody>
          <a:bodyPr/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</a:rPr>
              <a:t>КОНТРОЛЬНО - ИЗМЕРИТЕЛЬНЫЕ ПРИБОРЫ И СИСТЕМЫ</a:t>
            </a:r>
            <a:endParaRPr lang="ru-RU" sz="3600" b="1" dirty="0">
              <a:solidFill>
                <a:schemeClr val="bg1"/>
              </a:solidFill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4500562" y="1676400"/>
            <a:ext cx="4186238" cy="4343400"/>
          </a:xfrm>
        </p:spPr>
        <p:txBody>
          <a:bodyPr/>
          <a:lstStyle/>
          <a:p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Бас редактор: Александр Афонский 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Бек</a:t>
            </a:r>
            <a:r>
              <a:rPr lang="kk-KZ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ітуші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>
              <a:buNone/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МГТУ им. Н.Э.Баумана 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РОСТЕСТ-Москва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ВНИИФТРИ 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ООО «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Эликс+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 </a:t>
            </a:r>
          </a:p>
          <a:p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1996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жы</a:t>
            </a:r>
            <a:r>
              <a:rPr lang="kk-KZ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лдан бастап, жылына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рет шығарылады;</a:t>
            </a:r>
          </a:p>
          <a:p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2001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жылдан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бастап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«Лучший отечественный измерительный прибор»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атты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конкурс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өткізіледі</a:t>
            </a:r>
            <a:r>
              <a:rPr lang="ru-RU" sz="20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9698" name="Picture 2" descr="http://www.kipis.ru/upload/iblock/b0e/cover_2013_0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1714488"/>
            <a:ext cx="3500462" cy="50006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kk-KZ" sz="2000">
                <a:latin typeface="Times New Roman" pitchFamily="18" charset="0"/>
              </a:rPr>
              <a:t>«Метрология» журналы Қазақстан Республикасы Мәдениет және ақпарат министрлігінің Білім беру және ғылым саласын бақылау комитеті Коллегиясының 2009 жылғы 19 наурыздағы шешімімен 05.00.00 – Техникалық ғылымдар мамандық топтары бойынша докторлық және кандидаттық диссертацияларының негізгі ғылыми нәтижелерін жариялау үшін ұсынылатын ғылыми басылымдар тізбесіне кіреді. </a:t>
            </a:r>
          </a:p>
          <a:p>
            <a:pPr>
              <a:lnSpc>
                <a:spcPct val="80000"/>
              </a:lnSpc>
            </a:pPr>
            <a:r>
              <a:rPr lang="kk-KZ" sz="2000">
                <a:latin typeface="Times New Roman" pitchFamily="18" charset="0"/>
              </a:rPr>
              <a:t>Журнал тоқсан сайын </a:t>
            </a:r>
            <a:r>
              <a:rPr lang="ru-RU" sz="2000">
                <a:latin typeface="Times New Roman" pitchFamily="18" charset="0"/>
              </a:rPr>
              <a:t>(</a:t>
            </a:r>
            <a:r>
              <a:rPr lang="kk-KZ" sz="2000">
                <a:latin typeface="Times New Roman" pitchFamily="18" charset="0"/>
              </a:rPr>
              <a:t>жылына </a:t>
            </a:r>
            <a:r>
              <a:rPr lang="ru-RU" sz="2000">
                <a:latin typeface="Times New Roman" pitchFamily="18" charset="0"/>
              </a:rPr>
              <a:t>4</a:t>
            </a:r>
            <a:r>
              <a:rPr lang="kk-KZ" sz="2000">
                <a:latin typeface="Times New Roman" pitchFamily="18" charset="0"/>
              </a:rPr>
              <a:t> рет</a:t>
            </a:r>
            <a:r>
              <a:rPr lang="ru-RU" sz="2000">
                <a:latin typeface="Times New Roman" pitchFamily="18" charset="0"/>
              </a:rPr>
              <a:t>)</a:t>
            </a:r>
            <a:r>
              <a:rPr lang="kk-KZ" sz="2000">
                <a:latin typeface="Times New Roman" pitchFamily="18" charset="0"/>
              </a:rPr>
              <a:t> таралымы 300 данамен шығарылады. Журналға қосымша Мемлекеттік өлшем бірлігін қамтамасыз ету жүйесінің тізілімінде тіркелген өлшем</a:t>
            </a:r>
            <a:r>
              <a:rPr lang="en-US" sz="2000">
                <a:latin typeface="Times New Roman" pitchFamily="18" charset="0"/>
              </a:rPr>
              <a:t> </a:t>
            </a:r>
            <a:r>
              <a:rPr lang="kk-KZ" sz="2000">
                <a:latin typeface="Times New Roman" pitchFamily="18" charset="0"/>
              </a:rPr>
              <a:t>құралдары мен кәсіпорындар тізбесі бойынша анықтамалық ақпараттардан тұратын «Ақпараттық бюллетень» болып табылады.</a:t>
            </a:r>
            <a:endParaRPr lang="ru-RU" sz="2000">
              <a:latin typeface="Times New Roman" pitchFamily="18" charset="0"/>
            </a:endParaRPr>
          </a:p>
        </p:txBody>
      </p:sp>
      <p:pic>
        <p:nvPicPr>
          <p:cNvPr id="10245" name="Picture 5" descr="Казахстанский Институт Метрологи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28600"/>
            <a:ext cx="3429000" cy="1319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84797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4800" y="228600"/>
            <a:ext cx="8510588" cy="1325563"/>
          </a:xfrm>
        </p:spPr>
        <p:txBody>
          <a:bodyPr/>
          <a:lstStyle/>
          <a:p>
            <a:r>
              <a:rPr lang="ru-RU" b="1"/>
              <a:t>Мақсаты</a:t>
            </a:r>
            <a:endParaRPr lang="ru-RU"/>
          </a:p>
        </p:txBody>
      </p:sp>
      <p:sp>
        <p:nvSpPr>
          <p:cNvPr id="11267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04800" y="1676400"/>
            <a:ext cx="4727575" cy="4572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kk-KZ" sz="2400"/>
              <a:t>Журнал метрология саласындағы мамандарға, техникалық ЖОО оқытушылары мен студенттеріне, сондай-ақ қызметі  өндірісті метрологиялық қамтамасыз етумен,өндіріспен,  өлшем </a:t>
            </a:r>
            <a:r>
              <a:rPr lang="en-US" sz="2400"/>
              <a:t>   </a:t>
            </a:r>
            <a:r>
              <a:rPr lang="kk-KZ" sz="2400"/>
              <a:t>құралдарын пайдалану және қызмет көрсетумен байланысты тұлғаларға есептелген.</a:t>
            </a:r>
            <a:endParaRPr lang="ru-RU" sz="2400"/>
          </a:p>
        </p:txBody>
      </p:sp>
      <p:pic>
        <p:nvPicPr>
          <p:cNvPr id="11268" name="Picture 4" descr="20may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1295400"/>
            <a:ext cx="3538538" cy="533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52988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/>
              <a:t>Метрология» ғылыми-техникалық журналы</a:t>
            </a:r>
            <a:r>
              <a:rPr lang="ru-RU" sz="4000"/>
              <a:t> </a:t>
            </a:r>
          </a:p>
        </p:txBody>
      </p:sp>
      <p:sp>
        <p:nvSpPr>
          <p:cNvPr id="9219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kk-KZ" sz="2800"/>
              <a:t>Республикадағы өлшем бірлігін қамтамасыз ету саласындағы өзекті мәселелерді  баяндайтын метрология жөніндегі жалғыз мамандандырылған кәсіптік басылым.</a:t>
            </a:r>
          </a:p>
          <a:p>
            <a:r>
              <a:rPr lang="kk-KZ" sz="2800"/>
              <a:t>Басылым Қазақстан Республикасы Мәдениет және ақпарат министрлігінде тіркелген - 2001 жылғы 17 мамырдағы  № 1996Ж куәлігі, және  75833 жазылу индексі бар.</a:t>
            </a:r>
            <a:endParaRPr lang="ru-RU" sz="2800"/>
          </a:p>
        </p:txBody>
      </p:sp>
    </p:spTree>
    <p:extLst>
      <p:ext uri="{BB962C8B-B14F-4D97-AF65-F5344CB8AC3E}">
        <p14:creationId xmlns:p14="http://schemas.microsoft.com/office/powerpoint/2010/main" val="38544049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533400" y="2362200"/>
            <a:ext cx="8308975" cy="3736975"/>
          </a:xfrm>
        </p:spPr>
        <p:txBody>
          <a:bodyPr/>
          <a:lstStyle/>
          <a:p>
            <a:r>
              <a:rPr lang="ru-RU" b="1" i="1"/>
              <a:t>«</a:t>
            </a:r>
            <a:r>
              <a:rPr lang="ru-RU" b="1" i="1">
                <a:latin typeface="Times New Roman" pitchFamily="18" charset="0"/>
              </a:rPr>
              <a:t>Законодательная и прикладная метрология»</a:t>
            </a:r>
            <a:r>
              <a:rPr lang="ru-RU">
                <a:latin typeface="Times New Roman" pitchFamily="18" charset="0"/>
              </a:rPr>
              <a:t> </a:t>
            </a:r>
            <a:endParaRPr lang="en-US">
              <a:latin typeface="Times New Roman" pitchFamily="18" charset="0"/>
            </a:endParaRPr>
          </a:p>
          <a:p>
            <a:r>
              <a:rPr lang="ru-RU" b="1" i="1">
                <a:latin typeface="Times New Roman" pitchFamily="18" charset="0"/>
              </a:rPr>
              <a:t>«Главный метролог»</a:t>
            </a:r>
            <a:r>
              <a:rPr lang="ru-RU">
                <a:latin typeface="Times New Roman" pitchFamily="18" charset="0"/>
              </a:rPr>
              <a:t> </a:t>
            </a:r>
            <a:endParaRPr lang="en-US">
              <a:latin typeface="Times New Roman" pitchFamily="18" charset="0"/>
            </a:endParaRPr>
          </a:p>
          <a:p>
            <a:r>
              <a:rPr lang="ru-RU" b="1" i="1">
                <a:latin typeface="Times New Roman" pitchFamily="18" charset="0"/>
              </a:rPr>
              <a:t>«Советник метролога</a:t>
            </a:r>
            <a:r>
              <a:rPr lang="ru-RU" b="1" i="1"/>
              <a:t>»</a:t>
            </a:r>
            <a:r>
              <a:rPr lang="ru-RU"/>
              <a:t> </a:t>
            </a:r>
            <a:endParaRPr lang="en-US"/>
          </a:p>
          <a:p>
            <a:pPr>
              <a:buFont typeface="Wingdings" pitchFamily="2" charset="2"/>
              <a:buNone/>
            </a:pPr>
            <a:endParaRPr lang="ru-RU"/>
          </a:p>
        </p:txBody>
      </p:sp>
      <p:pic>
        <p:nvPicPr>
          <p:cNvPr id="15364" name="Picture 4" descr="logo_pck_bw"/>
          <p:cNvPicPr>
            <a:picLocks noGrp="1" noChangeAspect="1" noChangeArrowheads="1"/>
          </p:cNvPicPr>
          <p:nvPr>
            <p:ph type="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66800" y="627063"/>
            <a:ext cx="7086600" cy="13541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583425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570" name="Group 186"/>
          <p:cNvGraphicFramePr>
            <a:graphicFrameLocks noGrp="1"/>
          </p:cNvGraphicFramePr>
          <p:nvPr>
            <p:ph idx="1"/>
          </p:nvPr>
        </p:nvGraphicFramePr>
        <p:xfrm>
          <a:off x="381000" y="1143000"/>
          <a:ext cx="8458200" cy="4114800"/>
        </p:xfrm>
        <a:graphic>
          <a:graphicData uri="http://schemas.openxmlformats.org/drawingml/2006/table">
            <a:tbl>
              <a:tblPr/>
              <a:tblGrid>
                <a:gridCol w="2819400"/>
                <a:gridCol w="2820988"/>
                <a:gridCol w="2817812"/>
              </a:tblGrid>
              <a:tr h="68580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журнала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Индекс по каталогу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144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«Газеты. 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Журналы» 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«Издания органов НТИ»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2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«Законодательная и прикладная метрология»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47701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67110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90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«Главный 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метролог»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80369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67111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2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«Советник 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метролога»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18336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67112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9678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81000" y="2209800"/>
            <a:ext cx="8540750" cy="3203575"/>
          </a:xfrm>
        </p:spPr>
        <p:txBody>
          <a:bodyPr/>
          <a:lstStyle/>
          <a:p>
            <a:r>
              <a:rPr lang="kk-KZ">
                <a:latin typeface="Times New Roman" pitchFamily="18" charset="0"/>
              </a:rPr>
              <a:t>“Главный Метролог” тек метрологияға арналған журнал. </a:t>
            </a:r>
            <a:r>
              <a:rPr lang="en-US">
                <a:latin typeface="Times New Roman" pitchFamily="18" charset="0"/>
              </a:rPr>
              <a:t>2001 </a:t>
            </a:r>
            <a:r>
              <a:rPr lang="ru-RU">
                <a:latin typeface="Times New Roman" pitchFamily="18" charset="0"/>
              </a:rPr>
              <a:t>жылдан бастап </a:t>
            </a:r>
            <a:r>
              <a:rPr lang="kk-KZ">
                <a:latin typeface="Times New Roman" pitchFamily="18" charset="0"/>
              </a:rPr>
              <a:t>шыққан. Жылына </a:t>
            </a:r>
            <a:r>
              <a:rPr lang="en-US">
                <a:latin typeface="Times New Roman" pitchFamily="18" charset="0"/>
              </a:rPr>
              <a:t>6</a:t>
            </a:r>
            <a:r>
              <a:rPr lang="kk-KZ">
                <a:latin typeface="Times New Roman" pitchFamily="18" charset="0"/>
              </a:rPr>
              <a:t> рет шығады.</a:t>
            </a:r>
            <a:endParaRPr lang="ru-RU">
              <a:latin typeface="Times New Roman" pitchFamily="18" charset="0"/>
            </a:endParaRPr>
          </a:p>
        </p:txBody>
      </p:sp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57163"/>
            <a:ext cx="5181600" cy="1747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962118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785918" y="274638"/>
            <a:ext cx="6900882" cy="1143000"/>
          </a:xfrm>
        </p:spPr>
        <p:txBody>
          <a:bodyPr/>
          <a:lstStyle/>
          <a:p>
            <a:pPr algn="ctr"/>
            <a:r>
              <a:rPr lang="ru-RU" sz="4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«Метрология»  </a:t>
            </a:r>
            <a:r>
              <a:rPr lang="kk-KZ" sz="4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ғылыми</a:t>
            </a:r>
            <a:r>
              <a:rPr lang="ru-RU" sz="4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-</a:t>
            </a:r>
            <a:r>
              <a:rPr lang="kk-KZ" sz="4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техникадық</a:t>
            </a:r>
            <a:r>
              <a:rPr lang="ru-RU" sz="4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журналы</a:t>
            </a:r>
            <a:endParaRPr lang="en-US" sz="48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29124" y="1676400"/>
            <a:ext cx="4429156" cy="4343400"/>
          </a:xfrm>
        </p:spPr>
        <p:txBody>
          <a:bodyPr/>
          <a:lstStyle/>
          <a:p>
            <a:pPr algn="just"/>
            <a:r>
              <a:rPr lang="kk-KZ" sz="2800" dirty="0" smtClean="0"/>
              <a:t>Басылым Қазақстан Республикасы Мәдениет және ақпарат министрлігінде тіркелген - 2001 жылғы 17 мамырдағы  № 1996Ж куәлігі, және  75833 жазылу индексі бар.</a:t>
            </a:r>
            <a:endParaRPr lang="ru-RU" sz="2800" dirty="0" smtClean="0"/>
          </a:p>
          <a:p>
            <a:pPr algn="just"/>
            <a:r>
              <a:rPr lang="ru-RU" sz="2800" dirty="0" err="1" smtClean="0"/>
              <a:t>Жылына</a:t>
            </a:r>
            <a:r>
              <a:rPr lang="ru-RU" sz="2800" dirty="0" smtClean="0"/>
              <a:t> 4 </a:t>
            </a:r>
            <a:r>
              <a:rPr lang="ru-RU" sz="2800" dirty="0" err="1" smtClean="0"/>
              <a:t>рет</a:t>
            </a:r>
            <a:r>
              <a:rPr lang="ru-RU" sz="2800" dirty="0" smtClean="0"/>
              <a:t>,   </a:t>
            </a:r>
            <a:r>
              <a:rPr lang="ru-RU" sz="2800" dirty="0" err="1" smtClean="0"/>
              <a:t>таралымы</a:t>
            </a:r>
            <a:r>
              <a:rPr lang="ru-RU" sz="2800" dirty="0" smtClean="0"/>
              <a:t> 300 </a:t>
            </a:r>
            <a:r>
              <a:rPr lang="ru-RU" sz="2800" dirty="0" err="1" smtClean="0"/>
              <a:t>данамен</a:t>
            </a:r>
            <a:r>
              <a:rPr lang="ru-RU" sz="2800" dirty="0" smtClean="0"/>
              <a:t> </a:t>
            </a:r>
            <a:r>
              <a:rPr lang="ru-RU" sz="2800" dirty="0" err="1" smtClean="0"/>
              <a:t>шығарылады</a:t>
            </a:r>
            <a:r>
              <a:rPr lang="ru-RU" sz="2800" dirty="0" smtClean="0"/>
              <a:t>. </a:t>
            </a:r>
            <a:endParaRPr lang="ru-RU" sz="2800" dirty="0">
              <a:solidFill>
                <a:schemeClr val="accent2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026" name="Picture 2" descr="C:\Users\Нурас\Desktop\журнал\2013_sent_0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714488"/>
            <a:ext cx="3595641" cy="4905376"/>
          </a:xfrm>
          <a:prstGeom prst="rect">
            <a:avLst/>
          </a:prstGeom>
          <a:noFill/>
        </p:spPr>
      </p:pic>
      <p:pic>
        <p:nvPicPr>
          <p:cNvPr id="5" name="Рисунок 4" descr="Казахстанский Институт Метрологии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285728"/>
            <a:ext cx="1643074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04800" y="1524000"/>
            <a:ext cx="3733800" cy="4575175"/>
          </a:xfrm>
        </p:spPr>
        <p:txBody>
          <a:bodyPr/>
          <a:lstStyle/>
          <a:p>
            <a:r>
              <a:rPr lang="en-US"/>
              <a:t>1992</a:t>
            </a:r>
            <a:r>
              <a:rPr lang="kk-KZ"/>
              <a:t> жылдың </a:t>
            </a:r>
            <a:r>
              <a:rPr lang="en-US"/>
              <a:t>30</a:t>
            </a:r>
            <a:r>
              <a:rPr lang="kk-KZ"/>
              <a:t>-шы</a:t>
            </a:r>
            <a:r>
              <a:rPr lang="en-US"/>
              <a:t> </a:t>
            </a:r>
            <a:r>
              <a:rPr lang="kk-KZ"/>
              <a:t>қыркүйек айында алғашқы басылымы шыққан. Жылына </a:t>
            </a:r>
            <a:r>
              <a:rPr lang="en-US"/>
              <a:t>6</a:t>
            </a:r>
            <a:r>
              <a:rPr lang="kk-KZ"/>
              <a:t> рет шығарылады.</a:t>
            </a:r>
            <a:endParaRPr lang="ru-RU"/>
          </a:p>
        </p:txBody>
      </p:sp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0"/>
            <a:ext cx="5867400" cy="134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371600"/>
            <a:ext cx="4343400" cy="548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042767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01625" y="1676400"/>
            <a:ext cx="3889375" cy="4422775"/>
          </a:xfrm>
        </p:spPr>
        <p:txBody>
          <a:bodyPr/>
          <a:lstStyle/>
          <a:p>
            <a:r>
              <a:rPr lang="ru-RU" b="1"/>
              <a:t> "Советник метролога"</a:t>
            </a:r>
            <a:r>
              <a:rPr lang="ru-RU"/>
              <a:t> </a:t>
            </a:r>
            <a:r>
              <a:rPr lang="kk-KZ"/>
              <a:t>журналы </a:t>
            </a:r>
            <a:r>
              <a:rPr lang="ru-RU" b="1"/>
              <a:t> 12.01.2007 жылдан бастап ашылған.</a:t>
            </a:r>
            <a:r>
              <a:rPr lang="en-US" b="1"/>
              <a:t> </a:t>
            </a:r>
            <a:r>
              <a:rPr lang="ru-RU" b="1"/>
              <a:t>Жылына </a:t>
            </a:r>
            <a:r>
              <a:rPr lang="en-US" b="1"/>
              <a:t>6</a:t>
            </a:r>
            <a:r>
              <a:rPr lang="kk-KZ" b="1"/>
              <a:t> рет шығады. </a:t>
            </a:r>
            <a:endParaRPr lang="ru-RU"/>
          </a:p>
        </p:txBody>
      </p:sp>
      <p:pic>
        <p:nvPicPr>
          <p:cNvPr id="20484" name="Picture 4" descr="97cf0f048863367cf25626b5a4c7503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447800"/>
            <a:ext cx="3525838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5" name="Picture 5" descr="s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228600"/>
            <a:ext cx="4495800" cy="1163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03413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Rot="1" noChangeArrowheads="1"/>
          </p:cNvSpPr>
          <p:nvPr>
            <p:ph type="subTitle" idx="1"/>
          </p:nvPr>
        </p:nvSpPr>
        <p:spPr>
          <a:xfrm>
            <a:off x="1371600" y="2743200"/>
            <a:ext cx="6400800" cy="1752600"/>
          </a:xfrm>
        </p:spPr>
        <p:txBody>
          <a:bodyPr/>
          <a:lstStyle/>
          <a:p>
            <a:r>
              <a:rPr lang="ru-RU" b="1"/>
              <a:t>Метрология» ғылыми-техникалық журналы</a:t>
            </a:r>
            <a:r>
              <a:rPr lang="ru-RU"/>
              <a:t> </a:t>
            </a:r>
          </a:p>
        </p:txBody>
      </p:sp>
      <p:pic>
        <p:nvPicPr>
          <p:cNvPr id="5125" name="Picture 5" descr="top6_ka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6" name="Rectangle 6"/>
          <p:cNvSpPr>
            <a:spLocks noRot="1" noChangeArrowheads="1"/>
          </p:cNvSpPr>
          <p:nvPr/>
        </p:nvSpPr>
        <p:spPr bwMode="auto">
          <a:xfrm>
            <a:off x="1371600" y="2743200"/>
            <a:ext cx="6400800" cy="175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</a:pPr>
            <a:endParaRPr lang="ru-RU" sz="320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pic>
        <p:nvPicPr>
          <p:cNvPr id="5127" name="Picture 7" descr="top6_ka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71034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hp\Desktop\нурила\2013_sent_0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57166"/>
            <a:ext cx="4572032" cy="6215106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43438" y="274638"/>
            <a:ext cx="4214842" cy="582594"/>
          </a:xfrm>
        </p:spPr>
        <p:txBody>
          <a:bodyPr/>
          <a:lstStyle/>
          <a:p>
            <a:r>
              <a:rPr lang="kk-KZ" sz="2800" b="1" u="sng" dirty="0" smtClean="0">
                <a:latin typeface="Times New Roman" pitchFamily="18" charset="0"/>
                <a:cs typeface="Times New Roman" pitchFamily="18" charset="0"/>
              </a:rPr>
              <a:t>Тұрақты айдарларында:</a:t>
            </a:r>
            <a:endParaRPr lang="ru-RU" sz="28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643438" y="928670"/>
            <a:ext cx="4000528" cy="5500726"/>
          </a:xfrm>
        </p:spPr>
        <p:txBody>
          <a:bodyPr/>
          <a:lstStyle/>
          <a:p>
            <a:pPr algn="just"/>
            <a:r>
              <a:rPr lang="kk-KZ" sz="2000" dirty="0" smtClean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Оқиғалар,</a:t>
            </a:r>
          </a:p>
          <a:p>
            <a:pPr algn="just"/>
            <a:r>
              <a:rPr lang="kk-KZ" sz="2000" dirty="0" smtClean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Халықаралық ынтымақтастық,</a:t>
            </a:r>
          </a:p>
          <a:p>
            <a:pPr algn="just"/>
            <a:r>
              <a:rPr lang="kk-KZ" sz="2000" dirty="0" smtClean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Эталондар, </a:t>
            </a:r>
          </a:p>
          <a:p>
            <a:pPr algn="just"/>
            <a:r>
              <a:rPr lang="kk-KZ" sz="2000" dirty="0" smtClean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Өлшеулер: практика, әдістеме, теория, </a:t>
            </a:r>
          </a:p>
          <a:p>
            <a:pPr algn="just"/>
            <a:r>
              <a:rPr lang="kk-KZ" sz="2000" dirty="0" smtClean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Тәжірбие алмасу, </a:t>
            </a:r>
          </a:p>
          <a:p>
            <a:pPr algn="just"/>
            <a:r>
              <a:rPr lang="kk-KZ" sz="2000" dirty="0" smtClean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Сұрақ-Жауап.</a:t>
            </a:r>
          </a:p>
          <a:p>
            <a:pPr algn="just"/>
            <a:r>
              <a:rPr lang="kk-KZ" sz="2000" dirty="0" smtClean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Журналға қосымша Мемлекеттік өлшем бірлігін қамтамасыз ету жүйесінің тізілімінде тіркелген өлшемқұралдары мен кәсіпорындар тізбесі бойынша анықтамалық ақпараттардан тұратын             </a:t>
            </a:r>
            <a:r>
              <a:rPr lang="kk-KZ" sz="2000" b="1" i="1" dirty="0" smtClean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«Ақпараттық </a:t>
            </a:r>
          </a:p>
          <a:p>
            <a:pPr algn="just">
              <a:buNone/>
            </a:pPr>
            <a:r>
              <a:rPr lang="kk-KZ" sz="2000" b="1" i="1" dirty="0" smtClean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	бюллетень»</a:t>
            </a:r>
            <a:r>
              <a:rPr lang="kk-KZ" sz="2000" dirty="0" smtClean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 болып табылады.</a:t>
            </a:r>
            <a:endParaRPr lang="ru-RU" sz="2000" dirty="0" smtClean="0">
              <a:solidFill>
                <a:schemeClr val="accent1">
                  <a:lumMod val="10000"/>
                </a:schemeClr>
              </a:solidFill>
            </a:endParaRPr>
          </a:p>
          <a:p>
            <a:pPr algn="just"/>
            <a:endParaRPr lang="ru-RU" sz="2000" dirty="0">
              <a:solidFill>
                <a:schemeClr val="accent1">
                  <a:lumMod val="1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584775"/>
          </a:xfrm>
          <a:prstGeom prst="rect">
            <a:avLst/>
          </a:prstGeom>
          <a:solidFill>
            <a:schemeClr val="accent1">
              <a:lumMod val="90000"/>
            </a:schemeClr>
          </a:solidFill>
        </p:spPr>
        <p:txBody>
          <a:bodyPr wrap="square">
            <a:spAutoFit/>
          </a:bodyPr>
          <a:lstStyle/>
          <a:p>
            <a:pPr lvl="0" algn="ctr"/>
            <a:r>
              <a:rPr lang="kk-KZ" sz="3200" b="1" i="1" dirty="0" smtClean="0">
                <a:latin typeface="Times New Roman" pitchFamily="18" charset="0"/>
                <a:cs typeface="Times New Roman" pitchFamily="18" charset="0"/>
              </a:rPr>
              <a:t>Ғылыми мақалаларға қойылатын талаптар</a:t>
            </a:r>
            <a:endParaRPr lang="ru-RU" sz="3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28596" y="714356"/>
            <a:ext cx="4143404" cy="230832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just"/>
            <a:r>
              <a:rPr lang="kk-KZ" b="1" i="1" u="sng" dirty="0" smtClean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Мақалаға қойылатын талаптар:</a:t>
            </a:r>
          </a:p>
          <a:p>
            <a:pPr lvl="0" algn="just">
              <a:buFont typeface="Arial" pitchFamily="34" charset="0"/>
              <a:buChar char="•"/>
            </a:pPr>
            <a:r>
              <a:rPr lang="kk-KZ" dirty="0" smtClean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 Ғылыми жазбаның көлемі </a:t>
            </a:r>
            <a:r>
              <a:rPr lang="ru-RU" dirty="0" smtClean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5-10 </a:t>
            </a:r>
            <a:r>
              <a:rPr lang="kk-KZ" dirty="0" smtClean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бет болатын, </a:t>
            </a:r>
            <a:r>
              <a:rPr lang="ru-RU" dirty="0" smtClean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kk-KZ" dirty="0" smtClean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данада және файлдың аты жазылған  дискетаға жазылыну қажет;</a:t>
            </a:r>
            <a:endParaRPr lang="ru-RU" dirty="0" smtClean="0">
              <a:solidFill>
                <a:schemeClr val="accent1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Arial" pitchFamily="34" charset="0"/>
              <a:buChar char="•"/>
            </a:pPr>
            <a:r>
              <a:rPr lang="kk-KZ" dirty="0" smtClean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 Гарнитура - Times New Roman, шрифт размері 14, бірлік интервал;</a:t>
            </a:r>
            <a:endParaRPr lang="ru-RU" dirty="0" smtClean="0">
              <a:solidFill>
                <a:schemeClr val="accent1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Arial" pitchFamily="34" charset="0"/>
              <a:buChar char="•"/>
            </a:pPr>
            <a:r>
              <a:rPr lang="kk-KZ" dirty="0" smtClean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 Барлық авторлардың жазбада қолтаңбасы болу қажет;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42844" y="3143248"/>
            <a:ext cx="4643438" cy="34163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kk-KZ" b="1" i="1" u="sng" dirty="0" smtClean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Мақалаға келесідей құжаттар берілу қажет</a:t>
            </a:r>
            <a:r>
              <a:rPr lang="ru-RU" b="1" i="1" u="sng" dirty="0" smtClean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0">
              <a:buFont typeface="Arial" pitchFamily="34" charset="0"/>
              <a:buChar char="•"/>
            </a:pPr>
            <a:r>
              <a:rPr lang="ru-RU" dirty="0" smtClean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 Ж</a:t>
            </a:r>
            <a:r>
              <a:rPr lang="kk-KZ" dirty="0" smtClean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ұмыс жасалған мекеменің мақаланы жариялауға рұқсаты</a:t>
            </a:r>
            <a:r>
              <a:rPr lang="ru-RU" dirty="0" smtClean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lvl="0">
              <a:buFont typeface="Arial" pitchFamily="34" charset="0"/>
              <a:buChar char="•"/>
            </a:pPr>
            <a:r>
              <a:rPr lang="kk-KZ" dirty="0" smtClean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 Сол саладағы мамандардың рецензиясы;</a:t>
            </a:r>
            <a:endParaRPr lang="ru-RU" dirty="0" smtClean="0">
              <a:solidFill>
                <a:schemeClr val="accent1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Arial" pitchFamily="34" charset="0"/>
              <a:buChar char="•"/>
            </a:pPr>
            <a:r>
              <a:rPr lang="kk-KZ" dirty="0" smtClean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 Экспертиза акті (әдістемелік кеңестің басылымға мінездемесі немесе кафедра мәжілісінің протоколынан үзінді көшірмесі);</a:t>
            </a:r>
            <a:endParaRPr lang="ru-RU" dirty="0" smtClean="0">
              <a:solidFill>
                <a:schemeClr val="accent1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Arial" pitchFamily="34" charset="0"/>
              <a:buChar char="•"/>
            </a:pPr>
            <a:r>
              <a:rPr lang="kk-KZ" dirty="0" smtClean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 УДК индексі көрсетілген қазақ, орыс және ағылшын тілінде аннотация;</a:t>
            </a:r>
            <a:endParaRPr lang="ru-RU" dirty="0" smtClean="0">
              <a:solidFill>
                <a:schemeClr val="accent1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Arial" pitchFamily="34" charset="0"/>
              <a:buChar char="•"/>
            </a:pPr>
            <a:r>
              <a:rPr lang="kk-KZ" dirty="0" smtClean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 Бөлек парақта автор өзі туралы ақпарат береді.</a:t>
            </a:r>
            <a:endParaRPr lang="en-US" b="1" dirty="0">
              <a:solidFill>
                <a:schemeClr val="accent1">
                  <a:lumMod val="10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857752" y="571480"/>
            <a:ext cx="4071966" cy="62865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just"/>
            <a:r>
              <a:rPr lang="kk-KZ" sz="1600" b="1" i="1" u="sng" dirty="0" smtClean="0">
                <a:latin typeface="Times New Roman" pitchFamily="18" charset="0"/>
                <a:cs typeface="Times New Roman" pitchFamily="18" charset="0"/>
              </a:rPr>
              <a:t>Мақаланы жазу кезінде келесідей талаптарды сақтау керек</a:t>
            </a:r>
            <a:r>
              <a:rPr lang="ru-RU" sz="1600" b="1" i="1" u="sng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kk-KZ" sz="1600" b="1" i="1" u="sng" dirty="0" smtClean="0">
              <a:solidFill>
                <a:schemeClr val="accent1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Arial" pitchFamily="34" charset="0"/>
              <a:buChar char="•"/>
            </a:pPr>
            <a:r>
              <a:rPr lang="kk-KZ" sz="1600" dirty="0" smtClean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автордың аты</a:t>
            </a:r>
            <a:r>
              <a:rPr lang="ru-RU" sz="1600" dirty="0" smtClean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kk-KZ" sz="1600" dirty="0" smtClean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жөні</a:t>
            </a:r>
            <a:r>
              <a:rPr lang="ru-RU" sz="1600" dirty="0" smtClean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kk-KZ" sz="1600" dirty="0" smtClean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мақаланың аты бас әріппен, қаралау шрифтпен, мекеменің толық аты жазылу қажет;</a:t>
            </a:r>
            <a:endParaRPr lang="ru-RU" sz="1600" dirty="0" smtClean="0">
              <a:solidFill>
                <a:schemeClr val="accent1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Arial" pitchFamily="34" charset="0"/>
              <a:buChar char="•"/>
            </a:pPr>
            <a:r>
              <a:rPr lang="kk-KZ" sz="1600" dirty="0" smtClean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қолданылған әдебиеттерге сілтеме төртбұрышты жақшада сандармен жазылады </a:t>
            </a:r>
            <a:r>
              <a:rPr lang="ru-RU" sz="1600" dirty="0" smtClean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([1], [12-13])</a:t>
            </a:r>
          </a:p>
          <a:p>
            <a:pPr lvl="0" algn="just">
              <a:buFont typeface="Arial" pitchFamily="34" charset="0"/>
              <a:buChar char="•"/>
            </a:pPr>
            <a:r>
              <a:rPr lang="kk-KZ" sz="1600" dirty="0" smtClean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өлшем бірлігінен басқа, қысқартылған сөздерді жазуға болмайды;</a:t>
            </a:r>
            <a:endParaRPr lang="ru-RU" sz="1600" dirty="0" smtClean="0">
              <a:solidFill>
                <a:schemeClr val="accent1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Arial" pitchFamily="34" charset="0"/>
              <a:buChar char="•"/>
            </a:pPr>
            <a:r>
              <a:rPr lang="kk-KZ" sz="1600" dirty="0" smtClean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мақала атында </a:t>
            </a:r>
            <a:r>
              <a:rPr lang="ru-RU" sz="1600" dirty="0" smtClean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аббревиатура</a:t>
            </a:r>
            <a:r>
              <a:rPr lang="kk-KZ" sz="1600" dirty="0" smtClean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қолданылуға болмайды;</a:t>
            </a:r>
            <a:endParaRPr lang="ru-RU" sz="1600" dirty="0" smtClean="0">
              <a:solidFill>
                <a:schemeClr val="accent1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Arial" pitchFamily="34" charset="0"/>
              <a:buChar char="•"/>
            </a:pPr>
            <a:r>
              <a:rPr lang="kk-KZ" sz="1600" dirty="0" smtClean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кестелер номерленуі қажет және оның мағынасын ашатын аты жазылады;</a:t>
            </a:r>
          </a:p>
          <a:p>
            <a:pPr lvl="0" algn="just"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18х24 см</a:t>
            </a:r>
            <a:r>
              <a:rPr lang="kk-KZ" sz="1600" dirty="0" smtClean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форматындағы суреттер қолдануға болады;</a:t>
            </a:r>
            <a:endParaRPr lang="ru-RU" sz="1600" dirty="0" smtClean="0">
              <a:solidFill>
                <a:schemeClr val="accent1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Arial" pitchFamily="34" charset="0"/>
              <a:buChar char="•"/>
            </a:pPr>
            <a:r>
              <a:rPr lang="kk-KZ" sz="1600" dirty="0" smtClean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сызбалар </a:t>
            </a:r>
            <a:r>
              <a:rPr lang="ru-RU" sz="1600" dirty="0" smtClean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А4</a:t>
            </a:r>
            <a:r>
              <a:rPr lang="kk-KZ" sz="1600" dirty="0" smtClean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форматындағы тығыз қағазда тушьпен салыну қажет немесе электронды түрде де болады;</a:t>
            </a:r>
            <a:endParaRPr lang="ru-RU" sz="1600" dirty="0" smtClean="0">
              <a:solidFill>
                <a:schemeClr val="accent1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Arial" pitchFamily="34" charset="0"/>
              <a:buChar char="•"/>
            </a:pPr>
            <a:r>
              <a:rPr lang="kk-KZ" sz="1600" dirty="0" smtClean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математикалық формулалар </a:t>
            </a:r>
            <a:r>
              <a:rPr lang="en-US" sz="1600" dirty="0" smtClean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Microsoft Equation</a:t>
            </a:r>
            <a:r>
              <a:rPr lang="kk-KZ" sz="1600" dirty="0" smtClean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объектісі ретінде жазылыну қажет. Химиялық формулалар және символдар Microsoft Word құралдары көмегімен жазылынуы қажет. Сілтемесі бар формулаларды ғана номерлеу қажет.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Главный Метролог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86248" y="1714488"/>
            <a:ext cx="4714908" cy="4305312"/>
          </a:xfrm>
        </p:spPr>
        <p:txBody>
          <a:bodyPr/>
          <a:lstStyle/>
          <a:p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Баспашы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 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3" tooltip="Перейти на сайт журнала"/>
              </a:rPr>
              <a:t>АНО «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3" tooltip="Перейти на сайт журнала"/>
              </a:rPr>
              <a:t>РСК-Консалтинг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3" tooltip="Перейти на сайт журнала"/>
              </a:rPr>
              <a:t>»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Ұйыдастырушы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ФГУП «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Метрологиялық қызметтің Бүкіл Ресейлік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ғылыми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зерттеу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институты»  (Всероссийский научно-исследовательский институт метрологической службы)</a:t>
            </a:r>
          </a:p>
          <a:p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Главный редактор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—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С.А.Кононогов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Негізгі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тақырыптары: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buNone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метрологиялық қызмет және қамтамасыз ету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 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өлшеу жүргізу әдістемесі; метрологиядағы заңдар.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Мерзімі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жылына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6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рет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2001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жылдан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бастап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шығарылады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en-US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http://www.summit.ua/img/covers/4784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2143092"/>
            <a:ext cx="3674855" cy="4714908"/>
          </a:xfrm>
          <a:prstGeom prst="rect">
            <a:avLst/>
          </a:prstGeom>
          <a:noFill/>
        </p:spPr>
      </p:pic>
      <p:pic>
        <p:nvPicPr>
          <p:cNvPr id="5" name="Picture 2" descr="http://www.summit.ua/img/covers/4784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57224" y="1571612"/>
            <a:ext cx="3396457" cy="43577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1071570"/>
          </a:xfrm>
        </p:spPr>
        <p:txBody>
          <a:bodyPr/>
          <a:lstStyle/>
          <a:p>
            <a:pPr algn="ctr"/>
            <a:r>
              <a:rPr lang="ru-RU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	ЖОҒАРЫ САПАҒА  —   МЕТРОЛОГИЯ ЛАЙЫҚ!</a:t>
            </a:r>
            <a:br>
              <a:rPr lang="ru-RU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/>
          <a:srcRect l="25623" t="10510" r="12968" b="9785"/>
          <a:stretch>
            <a:fillRect/>
          </a:stretch>
        </p:blipFill>
        <p:spPr bwMode="auto">
          <a:xfrm>
            <a:off x="500034" y="1643050"/>
            <a:ext cx="7858180" cy="507209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ЗАКОНОДАТЕЛЬНАЯ И ПРИКЛАДНАЯ МЕТРОЛОГИЯ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0" y="1714488"/>
            <a:ext cx="4429156" cy="4305312"/>
          </a:xfrm>
        </p:spPr>
        <p:txBody>
          <a:bodyPr/>
          <a:lstStyle/>
          <a:p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ISSN0889-575X </a:t>
            </a:r>
          </a:p>
          <a:p>
            <a:r>
              <a:rPr lang="kk-KZ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Жылына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kk-KZ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рет шығарылады;</a:t>
            </a:r>
          </a:p>
          <a:p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1991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жылдан бастап шығарылады;</a:t>
            </a:r>
          </a:p>
          <a:p>
            <a:r>
              <a:rPr lang="kk-KZ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Журнал мақалаларын ВАК (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Высшая аттестационная комиссия)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құптайды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kk-KZ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Журнал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ВИНИТИ (Всероссийский институт научной и технической информации)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Мәліметтер базасына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және Реферативті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журналға кіреді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kk-KZ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0" name="Picture 2" descr="http://www.kipis.ru/upload/iblock/146/ZiPM_logo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357166"/>
            <a:ext cx="1619250" cy="371475"/>
          </a:xfrm>
          <a:prstGeom prst="rect">
            <a:avLst/>
          </a:prstGeom>
          <a:noFill/>
        </p:spPr>
      </p:pic>
      <p:pic>
        <p:nvPicPr>
          <p:cNvPr id="22532" name="Picture 4" descr="http://www.summit.ua/img/covers/4850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2910" y="1714488"/>
            <a:ext cx="3571900" cy="51435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400" b="1" u="sng" dirty="0" smtClean="0"/>
              <a:t/>
            </a:r>
            <a:br>
              <a:rPr lang="ru-RU" sz="2400" b="1" u="sng" dirty="0" smtClean="0"/>
            </a:br>
            <a:r>
              <a:rPr lang="ru-RU" sz="2800" b="1" u="sng" dirty="0" smtClean="0"/>
              <a:t>СОДЕРЖАНИЕ ЖУРНАЛА </a:t>
            </a:r>
            <a:br>
              <a:rPr lang="ru-RU" sz="2800" b="1" u="sng" dirty="0" smtClean="0"/>
            </a:br>
            <a:r>
              <a:rPr lang="ru-RU" sz="2800" b="1" u="sng" dirty="0" smtClean="0"/>
              <a:t>"ЗАКОНОДАТЕЛЬНАЯ И ПРИКЛАДНАЯ МЕТРОЛОГИЯ" №5(128)/2013:</a:t>
            </a:r>
            <a:r>
              <a:rPr lang="ru-RU" sz="2400" b="1" u="sng" dirty="0" smtClean="0"/>
              <a:t/>
            </a:r>
            <a:br>
              <a:rPr lang="ru-RU" sz="2400" b="1" u="sng" dirty="0" smtClean="0"/>
            </a:br>
            <a:endParaRPr lang="ru-RU" sz="2400" dirty="0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/>
          <a:srcRect l="26376" t="8917" r="9737" b="5732"/>
          <a:stretch>
            <a:fillRect/>
          </a:stretch>
        </p:blipFill>
        <p:spPr bwMode="auto">
          <a:xfrm>
            <a:off x="928662" y="1676400"/>
            <a:ext cx="7286676" cy="4967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3">
                    <a:lumMod val="95000"/>
                  </a:schemeClr>
                </a:solidFill>
              </a:rPr>
              <a:t>Измерительная техника</a:t>
            </a:r>
            <a:endParaRPr lang="ru-RU" dirty="0">
              <a:solidFill>
                <a:schemeClr val="accent3">
                  <a:lumMod val="95000"/>
                </a:schemeClr>
              </a:solidFill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4429124" y="1785926"/>
            <a:ext cx="4214842" cy="4233874"/>
          </a:xfrm>
        </p:spPr>
        <p:txBody>
          <a:bodyPr/>
          <a:lstStyle/>
          <a:p>
            <a:pPr fontAlgn="t"/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ISSN:</a:t>
            </a:r>
            <a:r>
              <a:rPr lang="kk-KZ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0368-1025</a:t>
            </a:r>
            <a:endParaRPr lang="kk-KZ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Журнал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1939 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жылдан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бастап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басылып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шығарылады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1958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жылдан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бастап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АҚШ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шығарылды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Springer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баспасы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аударып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журнал </a:t>
            </a:r>
            <a:r>
              <a:rPr lang="ru-RU" sz="2000" b="1" i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"</a:t>
            </a:r>
            <a:r>
              <a:rPr lang="ru-RU" sz="2000" b="1" i="1" u="sng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Мeasurement</a:t>
            </a:r>
            <a:r>
              <a:rPr lang="ru-RU" sz="2000" b="1" i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b="1" i="1" u="sng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Technique</a:t>
            </a:r>
            <a:r>
              <a:rPr lang="ru-RU" sz="2000" b="1" i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"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аттымен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басылып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шығарылады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kk-KZ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Журнал мақалаларын ВАК (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Высшая аттестационная комиссия)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құптайды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kk-KZ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Редактор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В.Н. Крутиков.</a:t>
            </a:r>
          </a:p>
          <a:p>
            <a:pPr algn="just"/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Жылына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12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рет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шы</a:t>
            </a:r>
            <a:r>
              <a:rPr lang="kk-KZ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ғарылады.</a:t>
            </a:r>
          </a:p>
          <a:p>
            <a:pPr algn="just"/>
            <a:endPara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4" name="Picture 2" descr="http://www.gostinfo.ru/izdanie/files/IT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1714488"/>
            <a:ext cx="3643338" cy="48773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right_is_right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Тема Office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wright_is_right</Template>
  <TotalTime>459</TotalTime>
  <Words>526</Words>
  <Application>Microsoft Office PowerPoint</Application>
  <PresentationFormat>Экран (4:3)</PresentationFormat>
  <Paragraphs>112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wright_is_right</vt:lpstr>
      <vt:lpstr>МЕТРОЛОГИЯ САЛАСЫНДАҒЫ ЖУРНАЛДАР</vt:lpstr>
      <vt:lpstr>«Метрология»  ғылыми-техникадық журналы</vt:lpstr>
      <vt:lpstr>Тұрақты айдарларында:</vt:lpstr>
      <vt:lpstr>Презентация PowerPoint</vt:lpstr>
      <vt:lpstr>Главный Метролог </vt:lpstr>
      <vt:lpstr> ЖОҒАРЫ САПАҒА  —   МЕТРОЛОГИЯ ЛАЙЫҚ! </vt:lpstr>
      <vt:lpstr>ЗАКОНОДАТЕЛЬНАЯ И ПРИКЛАДНАЯ МЕТРОЛОГИЯ</vt:lpstr>
      <vt:lpstr> СОДЕРЖАНИЕ ЖУРНАЛА  "ЗАКОНОДАТЕЛЬНАЯ И ПРИКЛАДНАЯ МЕТРОЛОГИЯ" №5(128)/2013: </vt:lpstr>
      <vt:lpstr>Измерительная техника</vt:lpstr>
      <vt:lpstr>Метрология</vt:lpstr>
      <vt:lpstr>Metrology and Measurement Systems</vt:lpstr>
      <vt:lpstr>Украинский метрологический журнал</vt:lpstr>
      <vt:lpstr>КОНТРОЛЬНО - ИЗМЕРИТЕЛЬНЫЕ ПРИБОРЫ И СИСТЕМЫ</vt:lpstr>
      <vt:lpstr>Презентация PowerPoint</vt:lpstr>
      <vt:lpstr>Мақсаты</vt:lpstr>
      <vt:lpstr>Метрология» ғылыми-техникалық журналы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Способы и средства фальсификации непродовольственных товаров</dc:title>
  <dc:creator>1</dc:creator>
  <cp:lastModifiedBy>HP</cp:lastModifiedBy>
  <cp:revision>60</cp:revision>
  <dcterms:created xsi:type="dcterms:W3CDTF">2012-11-15T04:38:47Z</dcterms:created>
  <dcterms:modified xsi:type="dcterms:W3CDTF">2022-10-13T11:27:37Z</dcterms:modified>
</cp:coreProperties>
</file>